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3" r:id="rId8"/>
    <p:sldId id="264" r:id="rId9"/>
    <p:sldId id="265" r:id="rId10"/>
    <p:sldId id="267" r:id="rId11"/>
    <p:sldId id="268" r:id="rId12"/>
    <p:sldId id="266" r:id="rId13"/>
    <p:sldId id="269" r:id="rId14"/>
    <p:sldId id="270" r:id="rId15"/>
    <p:sldId id="271" r:id="rId16"/>
    <p:sldId id="272" r:id="rId17"/>
    <p:sldId id="274"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42" d="100"/>
          <a:sy n="42" d="100"/>
        </p:scale>
        <p:origin x="12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1/15/2021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1/15/2021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1/15/2021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1/15/2021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72A0-00BE-418B-9C1E-2268A437BA1D}"/>
              </a:ext>
            </a:extLst>
          </p:cNvPr>
          <p:cNvSpPr>
            <a:spLocks noGrp="1"/>
          </p:cNvSpPr>
          <p:nvPr>
            <p:ph type="ctrTitle"/>
          </p:nvPr>
        </p:nvSpPr>
        <p:spPr>
          <a:xfrm>
            <a:off x="1600200" y="947057"/>
            <a:ext cx="8991600" cy="1964425"/>
          </a:xfrm>
        </p:spPr>
        <p:txBody>
          <a:bodyPr>
            <a:normAutofit fontScale="90000"/>
          </a:bodyPr>
          <a:lstStyle/>
          <a:p>
            <a:r>
              <a:rPr lang="en-US" sz="4000" dirty="0">
                <a:solidFill>
                  <a:schemeClr val="bg1"/>
                </a:solidFill>
              </a:rPr>
              <a:t>Helping Students Practice Diversity in Advertising Development</a:t>
            </a:r>
            <a:endParaRPr lang="en-US" dirty="0">
              <a:solidFill>
                <a:schemeClr val="bg1"/>
              </a:solidFill>
            </a:endParaRPr>
          </a:p>
        </p:txBody>
      </p:sp>
      <p:sp>
        <p:nvSpPr>
          <p:cNvPr id="3" name="Subtitle 2">
            <a:extLst>
              <a:ext uri="{FF2B5EF4-FFF2-40B4-BE49-F238E27FC236}">
                <a16:creationId xmlns:a16="http://schemas.microsoft.com/office/drawing/2014/main" id="{88F2A44F-38FC-4E94-A426-EFB18A3B94D9}"/>
              </a:ext>
            </a:extLst>
          </p:cNvPr>
          <p:cNvSpPr>
            <a:spLocks noGrp="1"/>
          </p:cNvSpPr>
          <p:nvPr>
            <p:ph type="subTitle" idx="1"/>
          </p:nvPr>
        </p:nvSpPr>
        <p:spPr>
          <a:xfrm>
            <a:off x="2695194" y="3536116"/>
            <a:ext cx="6801612" cy="1239894"/>
          </a:xfrm>
        </p:spPr>
        <p:txBody>
          <a:bodyPr>
            <a:noAutofit/>
          </a:bodyPr>
          <a:lstStyle/>
          <a:p>
            <a:r>
              <a:rPr lang="en-US" sz="2800" dirty="0">
                <a:solidFill>
                  <a:schemeClr val="bg1"/>
                </a:solidFill>
              </a:rPr>
              <a:t>FOTL January 14, 2021</a:t>
            </a:r>
            <a:br>
              <a:rPr lang="en-US" sz="2800" dirty="0">
                <a:solidFill>
                  <a:schemeClr val="bg1"/>
                </a:solidFill>
              </a:rPr>
            </a:br>
            <a:r>
              <a:rPr lang="en-US" sz="2800" dirty="0">
                <a:solidFill>
                  <a:schemeClr val="bg1"/>
                </a:solidFill>
              </a:rPr>
              <a:t>Pam Morris, PhD</a:t>
            </a:r>
          </a:p>
          <a:p>
            <a:r>
              <a:rPr lang="en-US" sz="2800" dirty="0">
                <a:solidFill>
                  <a:schemeClr val="bg1"/>
                </a:solidFill>
              </a:rPr>
              <a:t>Associate Professor, Program Director Ad/PR </a:t>
            </a:r>
          </a:p>
          <a:p>
            <a:r>
              <a:rPr lang="en-US" sz="2800" dirty="0">
                <a:solidFill>
                  <a:schemeClr val="bg1"/>
                </a:solidFill>
              </a:rPr>
              <a:t>School of Communication</a:t>
            </a:r>
          </a:p>
        </p:txBody>
      </p:sp>
    </p:spTree>
    <p:extLst>
      <p:ext uri="{BB962C8B-B14F-4D97-AF65-F5344CB8AC3E}">
        <p14:creationId xmlns:p14="http://schemas.microsoft.com/office/powerpoint/2010/main" val="625520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8DFD-3E60-4558-BAFD-56F064705FD2}"/>
              </a:ext>
            </a:extLst>
          </p:cNvPr>
          <p:cNvSpPr>
            <a:spLocks noGrp="1"/>
          </p:cNvSpPr>
          <p:nvPr>
            <p:ph type="title"/>
          </p:nvPr>
        </p:nvSpPr>
        <p:spPr>
          <a:xfrm>
            <a:off x="2231136" y="502648"/>
            <a:ext cx="7729728" cy="1188720"/>
          </a:xfrm>
        </p:spPr>
        <p:txBody>
          <a:bodyPr>
            <a:normAutofit/>
          </a:bodyPr>
          <a:lstStyle/>
          <a:p>
            <a:r>
              <a:rPr lang="en-US" sz="3600" dirty="0">
                <a:solidFill>
                  <a:schemeClr val="tx1"/>
                </a:solidFill>
              </a:rPr>
              <a:t>Students’ Statements</a:t>
            </a:r>
          </a:p>
        </p:txBody>
      </p:sp>
      <p:sp>
        <p:nvSpPr>
          <p:cNvPr id="3" name="Content Placeholder 2">
            <a:extLst>
              <a:ext uri="{FF2B5EF4-FFF2-40B4-BE49-F238E27FC236}">
                <a16:creationId xmlns:a16="http://schemas.microsoft.com/office/drawing/2014/main" id="{2875B4D9-162A-4A80-A772-13758FF2EFA9}"/>
              </a:ext>
            </a:extLst>
          </p:cNvPr>
          <p:cNvSpPr>
            <a:spLocks noGrp="1"/>
          </p:cNvSpPr>
          <p:nvPr>
            <p:ph idx="1"/>
          </p:nvPr>
        </p:nvSpPr>
        <p:spPr>
          <a:xfrm>
            <a:off x="1185333" y="2374734"/>
            <a:ext cx="9979378" cy="3619665"/>
          </a:xfrm>
        </p:spPr>
        <p:txBody>
          <a:bodyPr>
            <a:noAutofit/>
          </a:bodyPr>
          <a:lstStyle/>
          <a:p>
            <a:pPr marL="0" indent="0">
              <a:buNone/>
            </a:pPr>
            <a:r>
              <a:rPr lang="en-US" sz="3200" dirty="0">
                <a:solidFill>
                  <a:schemeClr val="tx1"/>
                </a:solidFill>
              </a:rPr>
              <a:t>Happy Agency’s mission is to create a friendly environment that brings communities together. Everyone, no matter their identity, is welcomed in this association.  We are committed to a diverse workplace to better understand the needs of our clients.  We stay true to who we are – just happy individuals.</a:t>
            </a:r>
          </a:p>
        </p:txBody>
      </p:sp>
    </p:spTree>
    <p:extLst>
      <p:ext uri="{BB962C8B-B14F-4D97-AF65-F5344CB8AC3E}">
        <p14:creationId xmlns:p14="http://schemas.microsoft.com/office/powerpoint/2010/main" val="127723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8DFD-3E60-4558-BAFD-56F064705FD2}"/>
              </a:ext>
            </a:extLst>
          </p:cNvPr>
          <p:cNvSpPr>
            <a:spLocks noGrp="1"/>
          </p:cNvSpPr>
          <p:nvPr>
            <p:ph type="title"/>
          </p:nvPr>
        </p:nvSpPr>
        <p:spPr>
          <a:xfrm>
            <a:off x="2231136" y="502648"/>
            <a:ext cx="7729728" cy="1188720"/>
          </a:xfrm>
        </p:spPr>
        <p:txBody>
          <a:bodyPr>
            <a:normAutofit/>
          </a:bodyPr>
          <a:lstStyle/>
          <a:p>
            <a:r>
              <a:rPr lang="en-US" sz="3600" dirty="0">
                <a:solidFill>
                  <a:schemeClr val="tx1"/>
                </a:solidFill>
              </a:rPr>
              <a:t>Students’ Statements</a:t>
            </a:r>
          </a:p>
        </p:txBody>
      </p:sp>
      <p:sp>
        <p:nvSpPr>
          <p:cNvPr id="3" name="Content Placeholder 2">
            <a:extLst>
              <a:ext uri="{FF2B5EF4-FFF2-40B4-BE49-F238E27FC236}">
                <a16:creationId xmlns:a16="http://schemas.microsoft.com/office/drawing/2014/main" id="{2875B4D9-162A-4A80-A772-13758FF2EFA9}"/>
              </a:ext>
            </a:extLst>
          </p:cNvPr>
          <p:cNvSpPr>
            <a:spLocks noGrp="1"/>
          </p:cNvSpPr>
          <p:nvPr>
            <p:ph idx="1"/>
          </p:nvPr>
        </p:nvSpPr>
        <p:spPr>
          <a:xfrm>
            <a:off x="1128889" y="2374735"/>
            <a:ext cx="9934222" cy="3147108"/>
          </a:xfrm>
        </p:spPr>
        <p:txBody>
          <a:bodyPr>
            <a:noAutofit/>
          </a:bodyPr>
          <a:lstStyle/>
          <a:p>
            <a:pPr marL="0" indent="0">
              <a:buNone/>
            </a:pPr>
            <a:r>
              <a:rPr lang="en-US" sz="3200" dirty="0">
                <a:solidFill>
                  <a:schemeClr val="tx1"/>
                </a:solidFill>
              </a:rPr>
              <a:t>It takes a village to raise a baby and it takes a village to run a company. Here at KIC Start, we advocate that our village be as inclusive and welcoming as possible from the beginning of the creative process to the end product.  We are passionate about curating an environment where employees feel welcomed to be their authentic selves. </a:t>
            </a:r>
          </a:p>
        </p:txBody>
      </p:sp>
    </p:spTree>
    <p:extLst>
      <p:ext uri="{BB962C8B-B14F-4D97-AF65-F5344CB8AC3E}">
        <p14:creationId xmlns:p14="http://schemas.microsoft.com/office/powerpoint/2010/main" val="11297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8DFD-3E60-4558-BAFD-56F064705FD2}"/>
              </a:ext>
            </a:extLst>
          </p:cNvPr>
          <p:cNvSpPr>
            <a:spLocks noGrp="1"/>
          </p:cNvSpPr>
          <p:nvPr>
            <p:ph type="title"/>
          </p:nvPr>
        </p:nvSpPr>
        <p:spPr>
          <a:xfrm>
            <a:off x="2231136" y="502648"/>
            <a:ext cx="7729728" cy="1188720"/>
          </a:xfrm>
        </p:spPr>
        <p:txBody>
          <a:bodyPr>
            <a:normAutofit/>
          </a:bodyPr>
          <a:lstStyle/>
          <a:p>
            <a:r>
              <a:rPr lang="en-US" sz="3600" dirty="0">
                <a:solidFill>
                  <a:schemeClr val="tx1"/>
                </a:solidFill>
              </a:rPr>
              <a:t>Students’ Statements</a:t>
            </a:r>
          </a:p>
        </p:txBody>
      </p:sp>
      <p:sp>
        <p:nvSpPr>
          <p:cNvPr id="3" name="Content Placeholder 2">
            <a:extLst>
              <a:ext uri="{FF2B5EF4-FFF2-40B4-BE49-F238E27FC236}">
                <a16:creationId xmlns:a16="http://schemas.microsoft.com/office/drawing/2014/main" id="{2875B4D9-162A-4A80-A772-13758FF2EFA9}"/>
              </a:ext>
            </a:extLst>
          </p:cNvPr>
          <p:cNvSpPr>
            <a:spLocks noGrp="1"/>
          </p:cNvSpPr>
          <p:nvPr>
            <p:ph idx="1"/>
          </p:nvPr>
        </p:nvSpPr>
        <p:spPr>
          <a:xfrm>
            <a:off x="603955" y="2137668"/>
            <a:ext cx="10984089" cy="3147108"/>
          </a:xfrm>
        </p:spPr>
        <p:txBody>
          <a:bodyPr>
            <a:noAutofit/>
          </a:bodyPr>
          <a:lstStyle/>
          <a:p>
            <a:pPr marL="0" indent="0">
              <a:buNone/>
            </a:pPr>
            <a:r>
              <a:rPr lang="en-US" sz="3200" dirty="0">
                <a:solidFill>
                  <a:schemeClr val="tx1"/>
                </a:solidFill>
              </a:rPr>
              <a:t>Diversity is a foundational value here at Lucky Advertising.  We are </a:t>
            </a:r>
            <a:r>
              <a:rPr lang="en-US" sz="3200" i="1" dirty="0">
                <a:solidFill>
                  <a:schemeClr val="tx1"/>
                </a:solidFill>
              </a:rPr>
              <a:t>lucky </a:t>
            </a:r>
            <a:r>
              <a:rPr lang="en-US" sz="3200" dirty="0">
                <a:solidFill>
                  <a:schemeClr val="tx1"/>
                </a:solidFill>
              </a:rPr>
              <a:t>to have a variety of views as it is crucial to our success with effective communication. Since inclusion is a key principle within our company, we pride ourselves on being supportive and welcoming towards all ethnicities, genders, sexual orientation, disabilities, and other personal backgrounds.  We strive to uphold the highest standard of fair policies, equal opportunities and spreading positive messages. </a:t>
            </a:r>
          </a:p>
        </p:txBody>
      </p:sp>
    </p:spTree>
    <p:extLst>
      <p:ext uri="{BB962C8B-B14F-4D97-AF65-F5344CB8AC3E}">
        <p14:creationId xmlns:p14="http://schemas.microsoft.com/office/powerpoint/2010/main" val="317270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8DFD-3E60-4558-BAFD-56F064705FD2}"/>
              </a:ext>
            </a:extLst>
          </p:cNvPr>
          <p:cNvSpPr>
            <a:spLocks noGrp="1"/>
          </p:cNvSpPr>
          <p:nvPr>
            <p:ph type="title"/>
          </p:nvPr>
        </p:nvSpPr>
        <p:spPr>
          <a:xfrm>
            <a:off x="2231136" y="784870"/>
            <a:ext cx="7729728" cy="1188720"/>
          </a:xfrm>
        </p:spPr>
        <p:txBody>
          <a:bodyPr>
            <a:normAutofit/>
          </a:bodyPr>
          <a:lstStyle/>
          <a:p>
            <a:r>
              <a:rPr lang="en-US" sz="3600" dirty="0">
                <a:solidFill>
                  <a:schemeClr val="tx1"/>
                </a:solidFill>
              </a:rPr>
              <a:t>Learning</a:t>
            </a:r>
          </a:p>
        </p:txBody>
      </p:sp>
      <p:sp>
        <p:nvSpPr>
          <p:cNvPr id="3" name="Content Placeholder 2">
            <a:extLst>
              <a:ext uri="{FF2B5EF4-FFF2-40B4-BE49-F238E27FC236}">
                <a16:creationId xmlns:a16="http://schemas.microsoft.com/office/drawing/2014/main" id="{2875B4D9-162A-4A80-A772-13758FF2EFA9}"/>
              </a:ext>
            </a:extLst>
          </p:cNvPr>
          <p:cNvSpPr>
            <a:spLocks noGrp="1"/>
          </p:cNvSpPr>
          <p:nvPr>
            <p:ph idx="1"/>
          </p:nvPr>
        </p:nvSpPr>
        <p:spPr>
          <a:xfrm>
            <a:off x="756355" y="2169959"/>
            <a:ext cx="10645423" cy="3101983"/>
          </a:xfrm>
        </p:spPr>
        <p:txBody>
          <a:bodyPr>
            <a:noAutofit/>
          </a:bodyPr>
          <a:lstStyle/>
          <a:p>
            <a:r>
              <a:rPr lang="en-US" sz="3200" dirty="0">
                <a:solidFill>
                  <a:schemeClr val="tx1"/>
                </a:solidFill>
              </a:rPr>
              <a:t>Students think it’s an important topic for discussion (94% strongly agree/agree)</a:t>
            </a:r>
          </a:p>
          <a:p>
            <a:r>
              <a:rPr lang="en-US" sz="3200" dirty="0">
                <a:solidFill>
                  <a:schemeClr val="tx1"/>
                </a:solidFill>
              </a:rPr>
              <a:t>Students fine with talking about diversity, 97% confident, but less confident (93%) when asked to incorporate into process</a:t>
            </a:r>
          </a:p>
          <a:p>
            <a:r>
              <a:rPr lang="en-US" sz="3200" dirty="0">
                <a:solidFill>
                  <a:schemeClr val="tx1"/>
                </a:solidFill>
              </a:rPr>
              <a:t>Students need guidance in application – incorporating diversity into the process of advertising development – research, strategy, media, creative, tactics</a:t>
            </a:r>
          </a:p>
          <a:p>
            <a:r>
              <a:rPr lang="en-US" sz="3200" dirty="0">
                <a:solidFill>
                  <a:schemeClr val="tx1"/>
                </a:solidFill>
              </a:rPr>
              <a:t>Activities helped them 92%</a:t>
            </a:r>
          </a:p>
          <a:p>
            <a:pPr marL="0" indent="0">
              <a:buNone/>
            </a:pPr>
            <a:endParaRPr lang="en-US" sz="3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7187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8DFD-3E60-4558-BAFD-56F064705FD2}"/>
              </a:ext>
            </a:extLst>
          </p:cNvPr>
          <p:cNvSpPr>
            <a:spLocks noGrp="1"/>
          </p:cNvSpPr>
          <p:nvPr>
            <p:ph type="title"/>
          </p:nvPr>
        </p:nvSpPr>
        <p:spPr>
          <a:xfrm>
            <a:off x="2231136" y="784870"/>
            <a:ext cx="7729728" cy="1188720"/>
          </a:xfrm>
        </p:spPr>
        <p:txBody>
          <a:bodyPr>
            <a:normAutofit/>
          </a:bodyPr>
          <a:lstStyle/>
          <a:p>
            <a:r>
              <a:rPr lang="en-US" sz="3600" dirty="0">
                <a:solidFill>
                  <a:schemeClr val="tx1"/>
                </a:solidFill>
              </a:rPr>
              <a:t>Learning</a:t>
            </a:r>
          </a:p>
        </p:txBody>
      </p:sp>
      <p:sp>
        <p:nvSpPr>
          <p:cNvPr id="3" name="Content Placeholder 2">
            <a:extLst>
              <a:ext uri="{FF2B5EF4-FFF2-40B4-BE49-F238E27FC236}">
                <a16:creationId xmlns:a16="http://schemas.microsoft.com/office/drawing/2014/main" id="{2875B4D9-162A-4A80-A772-13758FF2EFA9}"/>
              </a:ext>
            </a:extLst>
          </p:cNvPr>
          <p:cNvSpPr>
            <a:spLocks noGrp="1"/>
          </p:cNvSpPr>
          <p:nvPr>
            <p:ph idx="1"/>
          </p:nvPr>
        </p:nvSpPr>
        <p:spPr>
          <a:xfrm>
            <a:off x="1241778" y="2384448"/>
            <a:ext cx="9787466" cy="3101983"/>
          </a:xfrm>
        </p:spPr>
        <p:txBody>
          <a:bodyPr>
            <a:noAutofit/>
          </a:bodyPr>
          <a:lstStyle/>
          <a:p>
            <a:r>
              <a:rPr lang="en-US" sz="3200" dirty="0">
                <a:solidFill>
                  <a:schemeClr val="tx1"/>
                </a:solidFill>
              </a:rPr>
              <a:t>Want a more inclusive definition of diversity, beyond gender and race, to include age, ableness, religion, and sexual-orientation</a:t>
            </a:r>
          </a:p>
          <a:p>
            <a:pPr marL="0" indent="0">
              <a:buNone/>
            </a:pPr>
            <a:endParaRPr lang="en-US" sz="3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9177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8DFD-3E60-4558-BAFD-56F064705FD2}"/>
              </a:ext>
            </a:extLst>
          </p:cNvPr>
          <p:cNvSpPr>
            <a:spLocks noGrp="1"/>
          </p:cNvSpPr>
          <p:nvPr>
            <p:ph type="title"/>
          </p:nvPr>
        </p:nvSpPr>
        <p:spPr>
          <a:xfrm>
            <a:off x="2231136" y="784870"/>
            <a:ext cx="7729728" cy="1188720"/>
          </a:xfrm>
        </p:spPr>
        <p:txBody>
          <a:bodyPr>
            <a:normAutofit/>
          </a:bodyPr>
          <a:lstStyle/>
          <a:p>
            <a:r>
              <a:rPr lang="en-US" sz="3600" dirty="0">
                <a:solidFill>
                  <a:schemeClr val="tx1"/>
                </a:solidFill>
              </a:rPr>
              <a:t>Learning</a:t>
            </a:r>
          </a:p>
        </p:txBody>
      </p:sp>
      <p:sp>
        <p:nvSpPr>
          <p:cNvPr id="3" name="Content Placeholder 2">
            <a:extLst>
              <a:ext uri="{FF2B5EF4-FFF2-40B4-BE49-F238E27FC236}">
                <a16:creationId xmlns:a16="http://schemas.microsoft.com/office/drawing/2014/main" id="{2875B4D9-162A-4A80-A772-13758FF2EFA9}"/>
              </a:ext>
            </a:extLst>
          </p:cNvPr>
          <p:cNvSpPr>
            <a:spLocks noGrp="1"/>
          </p:cNvSpPr>
          <p:nvPr>
            <p:ph idx="1"/>
          </p:nvPr>
        </p:nvSpPr>
        <p:spPr>
          <a:xfrm>
            <a:off x="745066" y="2407026"/>
            <a:ext cx="10701867" cy="3101983"/>
          </a:xfrm>
        </p:spPr>
        <p:txBody>
          <a:bodyPr>
            <a:noAutofit/>
          </a:bodyPr>
          <a:lstStyle/>
          <a:p>
            <a:r>
              <a:rPr lang="en-US" sz="3200" dirty="0">
                <a:solidFill>
                  <a:schemeClr val="tx1"/>
                </a:solidFill>
              </a:rPr>
              <a:t>Students want more discussion, SOC provided substantial emphasis, 57%</a:t>
            </a:r>
          </a:p>
          <a:p>
            <a:r>
              <a:rPr lang="en-US" sz="3200" dirty="0">
                <a:solidFill>
                  <a:schemeClr val="tx1"/>
                </a:solidFill>
              </a:rPr>
              <a:t>Studying made them aware of issues in ad/PR, 83%, and 79% talked to friends/family about issues learned in class</a:t>
            </a:r>
          </a:p>
          <a:p>
            <a:r>
              <a:rPr lang="en-US" sz="3200" dirty="0">
                <a:solidFill>
                  <a:schemeClr val="tx1"/>
                </a:solidFill>
              </a:rPr>
              <a:t>Exercise and practice, helps, including across courses, can encourage multiple student voices and can continue on into industry</a:t>
            </a:r>
          </a:p>
          <a:p>
            <a:pPr marL="0" indent="0">
              <a:buNone/>
            </a:pPr>
            <a:endParaRPr lang="en-US" sz="3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359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8DFD-3E60-4558-BAFD-56F064705FD2}"/>
              </a:ext>
            </a:extLst>
          </p:cNvPr>
          <p:cNvSpPr>
            <a:spLocks noGrp="1"/>
          </p:cNvSpPr>
          <p:nvPr>
            <p:ph type="title"/>
          </p:nvPr>
        </p:nvSpPr>
        <p:spPr>
          <a:xfrm>
            <a:off x="2231136" y="434915"/>
            <a:ext cx="7729728" cy="1188720"/>
          </a:xfrm>
        </p:spPr>
        <p:txBody>
          <a:bodyPr>
            <a:normAutofit/>
          </a:bodyPr>
          <a:lstStyle/>
          <a:p>
            <a:r>
              <a:rPr lang="en-US" sz="3600" dirty="0">
                <a:solidFill>
                  <a:schemeClr val="tx1"/>
                </a:solidFill>
              </a:rPr>
              <a:t>Sources</a:t>
            </a:r>
          </a:p>
        </p:txBody>
      </p:sp>
      <p:sp>
        <p:nvSpPr>
          <p:cNvPr id="3" name="Content Placeholder 2">
            <a:extLst>
              <a:ext uri="{FF2B5EF4-FFF2-40B4-BE49-F238E27FC236}">
                <a16:creationId xmlns:a16="http://schemas.microsoft.com/office/drawing/2014/main" id="{2875B4D9-162A-4A80-A772-13758FF2EFA9}"/>
              </a:ext>
            </a:extLst>
          </p:cNvPr>
          <p:cNvSpPr>
            <a:spLocks noGrp="1"/>
          </p:cNvSpPr>
          <p:nvPr>
            <p:ph idx="1"/>
          </p:nvPr>
        </p:nvSpPr>
        <p:spPr>
          <a:xfrm>
            <a:off x="841022" y="1878008"/>
            <a:ext cx="10509956" cy="3101983"/>
          </a:xfrm>
        </p:spPr>
        <p:txBody>
          <a:bodyPr>
            <a:noAutofit/>
          </a:bodyPr>
          <a:lstStyle/>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Appiah, O., &amp; </a:t>
            </a:r>
            <a:r>
              <a:rPr lang="en-US" sz="2000" dirty="0" err="1">
                <a:effectLst/>
                <a:ea typeface="Calibri" panose="020F0502020204030204" pitchFamily="34" charset="0"/>
                <a:cs typeface="Times New Roman" panose="02020603050405020304" pitchFamily="18" charset="0"/>
              </a:rPr>
              <a:t>Saewitz</a:t>
            </a:r>
            <a:r>
              <a:rPr lang="en-US" sz="2000" dirty="0">
                <a:effectLst/>
                <a:ea typeface="Calibri" panose="020F0502020204030204" pitchFamily="34" charset="0"/>
                <a:cs typeface="Times New Roman" panose="02020603050405020304" pitchFamily="18" charset="0"/>
              </a:rPr>
              <a:t>, D. (2016).  Advertising industry diversity: We’ve “kind of” come a long way 	baby, but larger pipeline and more intentional action from industry and educators needed. 	</a:t>
            </a:r>
            <a:r>
              <a:rPr lang="en-US" sz="2000" i="1" dirty="0">
                <a:effectLst/>
                <a:ea typeface="Calibri" panose="020F0502020204030204" pitchFamily="34" charset="0"/>
                <a:cs typeface="Times New Roman" panose="02020603050405020304" pitchFamily="18" charset="0"/>
              </a:rPr>
              <a:t>Journal of Advertising Education, 20</a:t>
            </a:r>
            <a:r>
              <a:rPr lang="en-US" sz="2000" dirty="0">
                <a:effectLst/>
                <a:ea typeface="Calibri" panose="020F0502020204030204" pitchFamily="34" charset="0"/>
                <a:cs typeface="Times New Roman" panose="02020603050405020304" pitchFamily="18" charset="0"/>
              </a:rPr>
              <a:t>(1/2), 92-96.</a:t>
            </a: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Diaz, A. C., &amp; </a:t>
            </a:r>
            <a:r>
              <a:rPr lang="en-US" sz="2000" dirty="0" err="1">
                <a:effectLst/>
                <a:ea typeface="Calibri" panose="020F0502020204030204" pitchFamily="34" charset="0"/>
                <a:cs typeface="Times New Roman" panose="02020603050405020304" pitchFamily="18" charset="0"/>
              </a:rPr>
              <a:t>Zmuda</a:t>
            </a:r>
            <a:r>
              <a:rPr lang="en-US" sz="2000" dirty="0">
                <a:effectLst/>
                <a:ea typeface="Calibri" panose="020F0502020204030204" pitchFamily="34" charset="0"/>
                <a:cs typeface="Times New Roman" panose="02020603050405020304" pitchFamily="18" charset="0"/>
              </a:rPr>
              <a:t>, N. (2014). Less talk, more women at the top. </a:t>
            </a:r>
            <a:r>
              <a:rPr lang="en-US" sz="2000" i="1" dirty="0">
                <a:effectLst/>
                <a:ea typeface="Calibri" panose="020F0502020204030204" pitchFamily="34" charset="0"/>
                <a:cs typeface="Times New Roman" panose="02020603050405020304" pitchFamily="18" charset="0"/>
              </a:rPr>
              <a:t>Advertising Age, 85</a:t>
            </a:r>
            <a:r>
              <a:rPr lang="en-US" sz="2000" dirty="0">
                <a:effectLst/>
                <a:ea typeface="Calibri" panose="020F0502020204030204" pitchFamily="34" charset="0"/>
                <a:cs typeface="Times New Roman" panose="02020603050405020304" pitchFamily="18" charset="0"/>
              </a:rPr>
              <a:t>(18).  DOI: 	00018899 </a:t>
            </a:r>
          </a:p>
          <a:p>
            <a:pPr marL="0" marR="0" indent="0">
              <a:spcBef>
                <a:spcPts val="0"/>
              </a:spcBef>
              <a:spcAft>
                <a:spcPts val="0"/>
              </a:spcAft>
              <a:buNone/>
            </a:pPr>
            <a:r>
              <a:rPr lang="en-US" sz="2000" dirty="0">
                <a:solidFill>
                  <a:schemeClr val="tx1"/>
                </a:solidFill>
                <a:effectLst/>
                <a:ea typeface="Calibri" panose="020F0502020204030204" pitchFamily="34" charset="0"/>
                <a:cs typeface="Times New Roman" panose="02020603050405020304" pitchFamily="18" charset="0"/>
              </a:rPr>
              <a:t>Fullerton, J. A., Kendrick, A., &amp; McKinnon, L. M. (2013).  Advertising ethics: Student attitudes and 	behavioral intent. </a:t>
            </a:r>
            <a:r>
              <a:rPr lang="en-US" sz="2000" i="1" dirty="0">
                <a:solidFill>
                  <a:schemeClr val="tx1"/>
                </a:solidFill>
                <a:effectLst/>
                <a:ea typeface="Calibri" panose="020F0502020204030204" pitchFamily="34" charset="0"/>
                <a:cs typeface="Times New Roman" panose="02020603050405020304" pitchFamily="18" charset="0"/>
              </a:rPr>
              <a:t>Journalism &amp; Mass Communication Educator, 68</a:t>
            </a:r>
            <a:r>
              <a:rPr lang="en-US" sz="2000" dirty="0">
                <a:solidFill>
                  <a:schemeClr val="tx1"/>
                </a:solidFill>
                <a:effectLst/>
                <a:ea typeface="Calibri" panose="020F0502020204030204" pitchFamily="34" charset="0"/>
                <a:cs typeface="Times New Roman" panose="02020603050405020304" pitchFamily="18" charset="0"/>
              </a:rPr>
              <a:t>(1), 33-49.</a:t>
            </a:r>
          </a:p>
          <a:p>
            <a:pPr marL="0" marR="0" indent="0">
              <a:spcBef>
                <a:spcPts val="0"/>
              </a:spcBef>
              <a:spcAft>
                <a:spcPts val="0"/>
              </a:spcAft>
              <a:buNone/>
            </a:pPr>
            <a:r>
              <a:rPr lang="en-US" sz="2000" dirty="0">
                <a:solidFill>
                  <a:schemeClr val="tx1"/>
                </a:solidFill>
                <a:effectLst/>
                <a:ea typeface="Calibri" panose="020F0502020204030204" pitchFamily="34" charset="0"/>
                <a:cs typeface="Times New Roman" panose="02020603050405020304" pitchFamily="18" charset="0"/>
              </a:rPr>
              <a:t>Gale, K., &amp; Bunton, K. (2005).  Assessing the impact of ethics instruction on advertising and public 	relations graduates. </a:t>
            </a:r>
            <a:r>
              <a:rPr lang="en-US" sz="2000" i="1" dirty="0">
                <a:solidFill>
                  <a:schemeClr val="tx1"/>
                </a:solidFill>
                <a:effectLst/>
                <a:ea typeface="Calibri" panose="020F0502020204030204" pitchFamily="34" charset="0"/>
                <a:cs typeface="Times New Roman" panose="02020603050405020304" pitchFamily="18" charset="0"/>
              </a:rPr>
              <a:t>Journalism &amp; Mass Communication Educator, 60</a:t>
            </a:r>
            <a:r>
              <a:rPr lang="en-US" sz="2000" dirty="0">
                <a:solidFill>
                  <a:schemeClr val="tx1"/>
                </a:solidFill>
                <a:effectLst/>
                <a:ea typeface="Calibri" panose="020F0502020204030204" pitchFamily="34" charset="0"/>
                <a:cs typeface="Times New Roman" panose="02020603050405020304" pitchFamily="18" charset="0"/>
              </a:rPr>
              <a:t>, 272-285. </a:t>
            </a:r>
          </a:p>
          <a:p>
            <a:pPr marL="0" marR="0" indent="0">
              <a:spcBef>
                <a:spcPts val="0"/>
              </a:spcBef>
              <a:spcAft>
                <a:spcPts val="0"/>
              </a:spcAft>
              <a:buNone/>
            </a:pPr>
            <a:r>
              <a:rPr lang="en-US" sz="2000" dirty="0">
                <a:solidFill>
                  <a:schemeClr val="tx1"/>
                </a:solidFill>
                <a:effectLst/>
                <a:ea typeface="Calibri" panose="020F0502020204030204" pitchFamily="34" charset="0"/>
                <a:cs typeface="Times New Roman" panose="02020603050405020304" pitchFamily="18" charset="0"/>
              </a:rPr>
              <a:t>Newell, J., </a:t>
            </a:r>
            <a:r>
              <a:rPr lang="en-US" sz="2000" dirty="0" err="1">
                <a:solidFill>
                  <a:schemeClr val="tx1"/>
                </a:solidFill>
                <a:effectLst/>
                <a:ea typeface="Calibri" panose="020F0502020204030204" pitchFamily="34" charset="0"/>
                <a:cs typeface="Times New Roman" panose="02020603050405020304" pitchFamily="18" charset="0"/>
              </a:rPr>
              <a:t>Tavanapong</a:t>
            </a:r>
            <a:r>
              <a:rPr lang="en-US" sz="2000" dirty="0">
                <a:solidFill>
                  <a:schemeClr val="tx1"/>
                </a:solidFill>
                <a:effectLst/>
                <a:ea typeface="Calibri" panose="020F0502020204030204" pitchFamily="34" charset="0"/>
                <a:cs typeface="Times New Roman" panose="02020603050405020304" pitchFamily="18" charset="0"/>
              </a:rPr>
              <a:t>, W., &amp; </a:t>
            </a:r>
            <a:r>
              <a:rPr lang="en-US" sz="2000" dirty="0" err="1">
                <a:solidFill>
                  <a:schemeClr val="tx1"/>
                </a:solidFill>
                <a:effectLst/>
                <a:ea typeface="Calibri" panose="020F0502020204030204" pitchFamily="34" charset="0"/>
                <a:cs typeface="Times New Roman" panose="02020603050405020304" pitchFamily="18" charset="0"/>
              </a:rPr>
              <a:t>Berghefer</a:t>
            </a:r>
            <a:r>
              <a:rPr lang="en-US" sz="2000" dirty="0">
                <a:solidFill>
                  <a:schemeClr val="tx1"/>
                </a:solidFill>
                <a:effectLst/>
                <a:ea typeface="Calibri" panose="020F0502020204030204" pitchFamily="34" charset="0"/>
                <a:cs typeface="Times New Roman" panose="02020603050405020304" pitchFamily="18" charset="0"/>
              </a:rPr>
              <a:t>, S. (2017).  Teaching ad tech: Assessing collaborative teaching in 	an advertising, computer science and design course. </a:t>
            </a:r>
            <a:r>
              <a:rPr lang="en-US" sz="2000" i="1" dirty="0">
                <a:solidFill>
                  <a:schemeClr val="tx1"/>
                </a:solidFill>
                <a:effectLst/>
                <a:ea typeface="Calibri" panose="020F0502020204030204" pitchFamily="34" charset="0"/>
                <a:cs typeface="Times New Roman" panose="02020603050405020304" pitchFamily="18" charset="0"/>
              </a:rPr>
              <a:t>Journal of Advertising Education, 21</a:t>
            </a:r>
            <a:r>
              <a:rPr lang="en-US" sz="2000" dirty="0">
                <a:solidFill>
                  <a:schemeClr val="tx1"/>
                </a:solidFill>
                <a:effectLst/>
                <a:ea typeface="Calibri" panose="020F0502020204030204" pitchFamily="34" charset="0"/>
                <a:cs typeface="Times New Roman" panose="02020603050405020304" pitchFamily="18" charset="0"/>
              </a:rPr>
              <a:t>(2), 	45-53.</a:t>
            </a: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Phillips, K. W. (2014, October). Being around people who are different from us makes us more 	creative, 	more diligent, and harder-working/How diversity works. </a:t>
            </a:r>
            <a:r>
              <a:rPr lang="en-US" sz="2000" i="1" dirty="0">
                <a:effectLst/>
                <a:ea typeface="Calibri" panose="020F0502020204030204" pitchFamily="34" charset="0"/>
                <a:cs typeface="Times New Roman" panose="02020603050405020304" pitchFamily="18" charset="0"/>
              </a:rPr>
              <a:t>Scientific American, 311</a:t>
            </a:r>
            <a:r>
              <a:rPr lang="en-US" sz="2000" dirty="0">
                <a:effectLst/>
                <a:ea typeface="Calibri" panose="020F0502020204030204" pitchFamily="34" charset="0"/>
                <a:cs typeface="Times New Roman" panose="02020603050405020304" pitchFamily="18" charset="0"/>
              </a:rPr>
              <a:t>(4), 	43-47.</a:t>
            </a:r>
          </a:p>
          <a:p>
            <a:pPr marL="114300" marR="0" indent="0">
              <a:spcBef>
                <a:spcPts val="0"/>
              </a:spcBef>
              <a:spcAft>
                <a:spcPts val="0"/>
              </a:spcAft>
              <a:buNone/>
            </a:pPr>
            <a:endParaRPr lang="en-US" sz="2400" dirty="0">
              <a:solidFill>
                <a:schemeClr val="tx1"/>
              </a:solidFill>
              <a:effectLst/>
              <a:ea typeface="Calibri" panose="020F0502020204030204" pitchFamily="34" charset="0"/>
              <a:cs typeface="Times New Roman" panose="02020603050405020304" pitchFamily="18" charset="0"/>
            </a:endParaRPr>
          </a:p>
          <a:p>
            <a:pPr marL="0" indent="0">
              <a:buNone/>
            </a:pPr>
            <a:endParaRPr lang="en-US" sz="3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747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72A0-00BE-418B-9C1E-2268A437BA1D}"/>
              </a:ext>
            </a:extLst>
          </p:cNvPr>
          <p:cNvSpPr>
            <a:spLocks noGrp="1"/>
          </p:cNvSpPr>
          <p:nvPr>
            <p:ph type="ctrTitle"/>
          </p:nvPr>
        </p:nvSpPr>
        <p:spPr>
          <a:xfrm>
            <a:off x="1600200" y="947057"/>
            <a:ext cx="8991600" cy="1964425"/>
          </a:xfrm>
        </p:spPr>
        <p:txBody>
          <a:bodyPr>
            <a:normAutofit/>
          </a:bodyPr>
          <a:lstStyle/>
          <a:p>
            <a:r>
              <a:rPr lang="en-US" sz="4000" dirty="0">
                <a:solidFill>
                  <a:schemeClr val="bg1"/>
                </a:solidFill>
              </a:rPr>
              <a:t>Thank you</a:t>
            </a:r>
            <a:endParaRPr lang="en-US" dirty="0">
              <a:solidFill>
                <a:schemeClr val="bg1"/>
              </a:solidFill>
            </a:endParaRPr>
          </a:p>
        </p:txBody>
      </p:sp>
      <p:sp>
        <p:nvSpPr>
          <p:cNvPr id="3" name="Subtitle 2">
            <a:extLst>
              <a:ext uri="{FF2B5EF4-FFF2-40B4-BE49-F238E27FC236}">
                <a16:creationId xmlns:a16="http://schemas.microsoft.com/office/drawing/2014/main" id="{88F2A44F-38FC-4E94-A426-EFB18A3B94D9}"/>
              </a:ext>
            </a:extLst>
          </p:cNvPr>
          <p:cNvSpPr>
            <a:spLocks noGrp="1"/>
          </p:cNvSpPr>
          <p:nvPr>
            <p:ph type="subTitle" idx="1"/>
          </p:nvPr>
        </p:nvSpPr>
        <p:spPr>
          <a:xfrm>
            <a:off x="2695194" y="3536116"/>
            <a:ext cx="6801612" cy="1239894"/>
          </a:xfrm>
        </p:spPr>
        <p:txBody>
          <a:bodyPr>
            <a:noAutofit/>
          </a:bodyPr>
          <a:lstStyle/>
          <a:p>
            <a:br>
              <a:rPr lang="en-US" sz="2800" dirty="0">
                <a:solidFill>
                  <a:schemeClr val="bg1"/>
                </a:solidFill>
              </a:rPr>
            </a:br>
            <a:r>
              <a:rPr lang="en-US" sz="2800" dirty="0">
                <a:solidFill>
                  <a:schemeClr val="bg1"/>
                </a:solidFill>
              </a:rPr>
              <a:t>Pam Morris</a:t>
            </a:r>
          </a:p>
          <a:p>
            <a:r>
              <a:rPr lang="en-US" sz="2800" dirty="0">
                <a:solidFill>
                  <a:schemeClr val="bg1"/>
                </a:solidFill>
              </a:rPr>
              <a:t>pmorris1@luc.edu</a:t>
            </a:r>
          </a:p>
        </p:txBody>
      </p:sp>
    </p:spTree>
    <p:extLst>
      <p:ext uri="{BB962C8B-B14F-4D97-AF65-F5344CB8AC3E}">
        <p14:creationId xmlns:p14="http://schemas.microsoft.com/office/powerpoint/2010/main" val="2601824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61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000C-583D-4236-9901-AD5E625B57EE}"/>
              </a:ext>
            </a:extLst>
          </p:cNvPr>
          <p:cNvSpPr>
            <a:spLocks noGrp="1"/>
          </p:cNvSpPr>
          <p:nvPr>
            <p:ph type="title"/>
          </p:nvPr>
        </p:nvSpPr>
        <p:spPr>
          <a:xfrm>
            <a:off x="2231136" y="795757"/>
            <a:ext cx="7729728" cy="1188720"/>
          </a:xfrm>
        </p:spPr>
        <p:txBody>
          <a:bodyPr>
            <a:normAutofit/>
          </a:bodyPr>
          <a:lstStyle/>
          <a:p>
            <a:r>
              <a:rPr lang="en-US" sz="3600" dirty="0"/>
              <a:t>Background</a:t>
            </a:r>
          </a:p>
        </p:txBody>
      </p:sp>
      <p:sp>
        <p:nvSpPr>
          <p:cNvPr id="3" name="Content Placeholder 2">
            <a:extLst>
              <a:ext uri="{FF2B5EF4-FFF2-40B4-BE49-F238E27FC236}">
                <a16:creationId xmlns:a16="http://schemas.microsoft.com/office/drawing/2014/main" id="{DB3E4214-127C-4539-B292-8AFDED96F805}"/>
              </a:ext>
            </a:extLst>
          </p:cNvPr>
          <p:cNvSpPr>
            <a:spLocks noGrp="1"/>
          </p:cNvSpPr>
          <p:nvPr>
            <p:ph sz="half" idx="1"/>
          </p:nvPr>
        </p:nvSpPr>
        <p:spPr>
          <a:xfrm>
            <a:off x="643467" y="2467501"/>
            <a:ext cx="5339644" cy="3101982"/>
          </a:xfrm>
        </p:spPr>
        <p:txBody>
          <a:bodyPr>
            <a:noAutofit/>
          </a:bodyPr>
          <a:lstStyle/>
          <a:p>
            <a:pPr marL="0" indent="0">
              <a:buNone/>
            </a:pPr>
            <a:r>
              <a:rPr lang="en-US" sz="2800" b="1" dirty="0">
                <a:solidFill>
                  <a:schemeClr val="tx1"/>
                </a:solidFill>
              </a:rPr>
              <a:t>Diversity</a:t>
            </a:r>
            <a:r>
              <a:rPr lang="en-US" sz="2800" dirty="0">
                <a:solidFill>
                  <a:schemeClr val="tx1"/>
                </a:solidFill>
              </a:rPr>
              <a:t> </a:t>
            </a:r>
          </a:p>
          <a:p>
            <a:pPr marL="0" indent="0">
              <a:buNone/>
            </a:pPr>
            <a:r>
              <a:rPr lang="en-US" sz="2800" dirty="0">
                <a:solidFill>
                  <a:schemeClr val="tx1"/>
                </a:solidFill>
              </a:rPr>
              <a:t>- Enhances creativity, leads to innovation, better decision-making, more effective problem solving (Appiah &amp; </a:t>
            </a:r>
            <a:r>
              <a:rPr lang="en-US" sz="2800" dirty="0" err="1">
                <a:solidFill>
                  <a:schemeClr val="tx1"/>
                </a:solidFill>
              </a:rPr>
              <a:t>Saewitz</a:t>
            </a:r>
            <a:r>
              <a:rPr lang="en-US" sz="2800" dirty="0">
                <a:solidFill>
                  <a:schemeClr val="tx1"/>
                </a:solidFill>
              </a:rPr>
              <a:t>, 2016; Phillips, 2014)</a:t>
            </a:r>
          </a:p>
        </p:txBody>
      </p:sp>
      <p:sp>
        <p:nvSpPr>
          <p:cNvPr id="4" name="Content Placeholder 3">
            <a:extLst>
              <a:ext uri="{FF2B5EF4-FFF2-40B4-BE49-F238E27FC236}">
                <a16:creationId xmlns:a16="http://schemas.microsoft.com/office/drawing/2014/main" id="{A927CA4C-182B-41B9-9CFE-3CAD6AD91004}"/>
              </a:ext>
            </a:extLst>
          </p:cNvPr>
          <p:cNvSpPr>
            <a:spLocks noGrp="1"/>
          </p:cNvSpPr>
          <p:nvPr>
            <p:ph sz="half" idx="2"/>
          </p:nvPr>
        </p:nvSpPr>
        <p:spPr>
          <a:xfrm>
            <a:off x="6391131" y="2403828"/>
            <a:ext cx="4718087" cy="3101982"/>
          </a:xfrm>
        </p:spPr>
        <p:txBody>
          <a:bodyPr>
            <a:noAutofit/>
          </a:bodyPr>
          <a:lstStyle/>
          <a:p>
            <a:pPr marL="0" indent="0">
              <a:buNone/>
            </a:pPr>
            <a:r>
              <a:rPr lang="en-US" sz="2800" b="1" dirty="0">
                <a:solidFill>
                  <a:schemeClr val="tx1"/>
                </a:solidFill>
              </a:rPr>
              <a:t>Advertising </a:t>
            </a:r>
          </a:p>
          <a:p>
            <a:pPr marL="0" indent="0">
              <a:buNone/>
            </a:pPr>
            <a:r>
              <a:rPr lang="en-US" sz="2800" dirty="0">
                <a:solidFill>
                  <a:schemeClr val="tx1"/>
                </a:solidFill>
              </a:rPr>
              <a:t>- 5% African Americans (Appiah &amp; </a:t>
            </a:r>
            <a:r>
              <a:rPr lang="en-US" sz="2800" dirty="0" err="1">
                <a:solidFill>
                  <a:schemeClr val="tx1"/>
                </a:solidFill>
              </a:rPr>
              <a:t>Saewitz</a:t>
            </a:r>
            <a:r>
              <a:rPr lang="en-US" sz="2800" dirty="0">
                <a:solidFill>
                  <a:schemeClr val="tx1"/>
                </a:solidFill>
              </a:rPr>
              <a:t>, 2016; Schultz, 2011)</a:t>
            </a:r>
          </a:p>
          <a:p>
            <a:pPr marL="0" indent="0">
              <a:buNone/>
            </a:pPr>
            <a:r>
              <a:rPr lang="en-US" sz="2800" dirty="0">
                <a:solidFill>
                  <a:schemeClr val="tx1"/>
                </a:solidFill>
              </a:rPr>
              <a:t>- 3% women creative directors (Diaz &amp; </a:t>
            </a:r>
            <a:r>
              <a:rPr lang="en-US" sz="2800" dirty="0" err="1">
                <a:solidFill>
                  <a:schemeClr val="tx1"/>
                </a:solidFill>
              </a:rPr>
              <a:t>Zmuda</a:t>
            </a:r>
            <a:r>
              <a:rPr lang="en-US" sz="2800" dirty="0">
                <a:solidFill>
                  <a:schemeClr val="tx1"/>
                </a:solidFill>
              </a:rPr>
              <a:t>, 2014)</a:t>
            </a:r>
          </a:p>
        </p:txBody>
      </p:sp>
    </p:spTree>
    <p:extLst>
      <p:ext uri="{BB962C8B-B14F-4D97-AF65-F5344CB8AC3E}">
        <p14:creationId xmlns:p14="http://schemas.microsoft.com/office/powerpoint/2010/main" val="363098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0D6FB-00D9-47A8-B189-5ED21D677045}"/>
              </a:ext>
            </a:extLst>
          </p:cNvPr>
          <p:cNvSpPr>
            <a:spLocks noGrp="1"/>
          </p:cNvSpPr>
          <p:nvPr>
            <p:ph type="title"/>
          </p:nvPr>
        </p:nvSpPr>
        <p:spPr>
          <a:xfrm>
            <a:off x="2231136" y="964692"/>
            <a:ext cx="7729728" cy="2464308"/>
          </a:xfrm>
        </p:spPr>
        <p:txBody>
          <a:bodyPr>
            <a:normAutofit/>
          </a:bodyPr>
          <a:lstStyle/>
          <a:p>
            <a:r>
              <a:rPr lang="en-US" sz="3200" dirty="0">
                <a:solidFill>
                  <a:schemeClr val="tx1"/>
                </a:solidFill>
              </a:rPr>
              <a:t>How can we include multiple voices and be more inclusive when building advertising campaigns?</a:t>
            </a:r>
          </a:p>
        </p:txBody>
      </p:sp>
    </p:spTree>
    <p:extLst>
      <p:ext uri="{BB962C8B-B14F-4D97-AF65-F5344CB8AC3E}">
        <p14:creationId xmlns:p14="http://schemas.microsoft.com/office/powerpoint/2010/main" val="313118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0D6FB-00D9-47A8-B189-5ED21D677045}"/>
              </a:ext>
            </a:extLst>
          </p:cNvPr>
          <p:cNvSpPr>
            <a:spLocks noGrp="1"/>
          </p:cNvSpPr>
          <p:nvPr>
            <p:ph type="title"/>
          </p:nvPr>
        </p:nvSpPr>
        <p:spPr>
          <a:xfrm>
            <a:off x="2231136" y="964692"/>
            <a:ext cx="7729728" cy="2464308"/>
          </a:xfrm>
        </p:spPr>
        <p:txBody>
          <a:bodyPr>
            <a:normAutofit/>
          </a:bodyPr>
          <a:lstStyle/>
          <a:p>
            <a:r>
              <a:rPr lang="en-US" sz="3600" dirty="0">
                <a:solidFill>
                  <a:schemeClr val="tx1"/>
                </a:solidFill>
              </a:rPr>
              <a:t>COMM 211 </a:t>
            </a:r>
            <a:br>
              <a:rPr lang="en-US" sz="3600" dirty="0">
                <a:solidFill>
                  <a:schemeClr val="tx1"/>
                </a:solidFill>
              </a:rPr>
            </a:br>
            <a:r>
              <a:rPr lang="en-US" sz="3600" dirty="0">
                <a:solidFill>
                  <a:schemeClr val="tx1"/>
                </a:solidFill>
              </a:rPr>
              <a:t>Principles of Advertising</a:t>
            </a:r>
          </a:p>
        </p:txBody>
      </p:sp>
    </p:spTree>
    <p:extLst>
      <p:ext uri="{BB962C8B-B14F-4D97-AF65-F5344CB8AC3E}">
        <p14:creationId xmlns:p14="http://schemas.microsoft.com/office/powerpoint/2010/main" val="2377677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8DFD-3E60-4558-BAFD-56F064705FD2}"/>
              </a:ext>
            </a:extLst>
          </p:cNvPr>
          <p:cNvSpPr>
            <a:spLocks noGrp="1"/>
          </p:cNvSpPr>
          <p:nvPr>
            <p:ph type="title"/>
          </p:nvPr>
        </p:nvSpPr>
        <p:spPr/>
        <p:txBody>
          <a:bodyPr>
            <a:normAutofit/>
          </a:bodyPr>
          <a:lstStyle/>
          <a:p>
            <a:r>
              <a:rPr lang="en-US" sz="3600" dirty="0">
                <a:solidFill>
                  <a:schemeClr val="tx1"/>
                </a:solidFill>
              </a:rPr>
              <a:t>Activities/Assignments</a:t>
            </a:r>
          </a:p>
        </p:txBody>
      </p:sp>
      <p:sp>
        <p:nvSpPr>
          <p:cNvPr id="3" name="Content Placeholder 2">
            <a:extLst>
              <a:ext uri="{FF2B5EF4-FFF2-40B4-BE49-F238E27FC236}">
                <a16:creationId xmlns:a16="http://schemas.microsoft.com/office/drawing/2014/main" id="{2875B4D9-162A-4A80-A772-13758FF2EFA9}"/>
              </a:ext>
            </a:extLst>
          </p:cNvPr>
          <p:cNvSpPr>
            <a:spLocks noGrp="1"/>
          </p:cNvSpPr>
          <p:nvPr>
            <p:ph idx="1"/>
          </p:nvPr>
        </p:nvSpPr>
        <p:spPr>
          <a:xfrm>
            <a:off x="1286933" y="2638044"/>
            <a:ext cx="10001956" cy="3101983"/>
          </a:xfrm>
        </p:spPr>
        <p:txBody>
          <a:bodyPr/>
          <a:lstStyle/>
          <a:p>
            <a:r>
              <a:rPr lang="en-US" sz="3600" dirty="0">
                <a:solidFill>
                  <a:schemeClr val="tx1"/>
                </a:solidFill>
              </a:rPr>
              <a:t>Meaning of diversity – think/write notes on cards/discuss with groups</a:t>
            </a:r>
          </a:p>
          <a:p>
            <a:r>
              <a:rPr lang="en-US" sz="3600" dirty="0">
                <a:solidFill>
                  <a:schemeClr val="tx1"/>
                </a:solidFill>
              </a:rPr>
              <a:t>Diversity exercise - questionnaire</a:t>
            </a:r>
          </a:p>
          <a:p>
            <a:endParaRPr lang="en-US" dirty="0"/>
          </a:p>
        </p:txBody>
      </p:sp>
    </p:spTree>
    <p:extLst>
      <p:ext uri="{BB962C8B-B14F-4D97-AF65-F5344CB8AC3E}">
        <p14:creationId xmlns:p14="http://schemas.microsoft.com/office/powerpoint/2010/main" val="173841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8DFD-3E60-4558-BAFD-56F064705FD2}"/>
              </a:ext>
            </a:extLst>
          </p:cNvPr>
          <p:cNvSpPr>
            <a:spLocks noGrp="1"/>
          </p:cNvSpPr>
          <p:nvPr>
            <p:ph type="title"/>
          </p:nvPr>
        </p:nvSpPr>
        <p:spPr>
          <a:xfrm>
            <a:off x="2231136" y="772781"/>
            <a:ext cx="7729728" cy="1188720"/>
          </a:xfrm>
        </p:spPr>
        <p:txBody>
          <a:bodyPr>
            <a:normAutofit/>
          </a:bodyPr>
          <a:lstStyle/>
          <a:p>
            <a:r>
              <a:rPr lang="en-US" sz="3600" dirty="0">
                <a:solidFill>
                  <a:schemeClr val="tx1"/>
                </a:solidFill>
              </a:rPr>
              <a:t>Questionnaire</a:t>
            </a:r>
          </a:p>
        </p:txBody>
      </p:sp>
      <p:sp>
        <p:nvSpPr>
          <p:cNvPr id="3" name="Content Placeholder 2">
            <a:extLst>
              <a:ext uri="{FF2B5EF4-FFF2-40B4-BE49-F238E27FC236}">
                <a16:creationId xmlns:a16="http://schemas.microsoft.com/office/drawing/2014/main" id="{2875B4D9-162A-4A80-A772-13758FF2EFA9}"/>
              </a:ext>
            </a:extLst>
          </p:cNvPr>
          <p:cNvSpPr>
            <a:spLocks noGrp="1"/>
          </p:cNvSpPr>
          <p:nvPr>
            <p:ph idx="1"/>
          </p:nvPr>
        </p:nvSpPr>
        <p:spPr>
          <a:xfrm>
            <a:off x="699911" y="2269067"/>
            <a:ext cx="11074400" cy="4188177"/>
          </a:xfrm>
        </p:spPr>
        <p:txBody>
          <a:bodyPr>
            <a:normAutofit lnSpcReduction="10000"/>
          </a:bodyPr>
          <a:lstStyle/>
          <a:p>
            <a:r>
              <a:rPr lang="en-US" sz="3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am confident in working with teams of different… skill sets… genders</a:t>
            </a:r>
            <a:r>
              <a:rPr lang="en-US" sz="300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r>
              <a:rPr lang="en-US" sz="3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ethnicities </a:t>
            </a:r>
          </a:p>
          <a:p>
            <a:r>
              <a:rPr lang="en-US" sz="3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am confident in working with diverse audiences when developing… target audiences…creative briefs… scripts/ storyboards</a:t>
            </a:r>
          </a:p>
          <a:p>
            <a:r>
              <a:rPr lang="en-US" sz="3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Studying diversity/inclusion has made me aware of these issues in the ad/PR profession </a:t>
            </a:r>
            <a:endParaRPr lang="en-US" sz="3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r>
              <a:rPr lang="en-US" sz="3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will draw on ideas I learned about diversity/inclusion to talk about these issues with peers</a:t>
            </a:r>
          </a:p>
        </p:txBody>
      </p:sp>
    </p:spTree>
    <p:extLst>
      <p:ext uri="{BB962C8B-B14F-4D97-AF65-F5344CB8AC3E}">
        <p14:creationId xmlns:p14="http://schemas.microsoft.com/office/powerpoint/2010/main" val="96937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8DFD-3E60-4558-BAFD-56F064705FD2}"/>
              </a:ext>
            </a:extLst>
          </p:cNvPr>
          <p:cNvSpPr>
            <a:spLocks noGrp="1"/>
          </p:cNvSpPr>
          <p:nvPr>
            <p:ph type="title"/>
          </p:nvPr>
        </p:nvSpPr>
        <p:spPr/>
        <p:txBody>
          <a:bodyPr>
            <a:normAutofit/>
          </a:bodyPr>
          <a:lstStyle/>
          <a:p>
            <a:r>
              <a:rPr lang="en-US" sz="3600" dirty="0">
                <a:solidFill>
                  <a:schemeClr val="tx1"/>
                </a:solidFill>
              </a:rPr>
              <a:t>Activities/Assignments</a:t>
            </a:r>
          </a:p>
        </p:txBody>
      </p:sp>
      <p:sp>
        <p:nvSpPr>
          <p:cNvPr id="3" name="Content Placeholder 2">
            <a:extLst>
              <a:ext uri="{FF2B5EF4-FFF2-40B4-BE49-F238E27FC236}">
                <a16:creationId xmlns:a16="http://schemas.microsoft.com/office/drawing/2014/main" id="{2875B4D9-162A-4A80-A772-13758FF2EFA9}"/>
              </a:ext>
            </a:extLst>
          </p:cNvPr>
          <p:cNvSpPr>
            <a:spLocks noGrp="1"/>
          </p:cNvSpPr>
          <p:nvPr>
            <p:ph idx="1"/>
          </p:nvPr>
        </p:nvSpPr>
        <p:spPr>
          <a:xfrm>
            <a:off x="643466" y="2525155"/>
            <a:ext cx="10735733" cy="3559556"/>
          </a:xfrm>
        </p:spPr>
        <p:txBody>
          <a:bodyPr>
            <a:normAutofit/>
          </a:bodyPr>
          <a:lstStyle/>
          <a:p>
            <a:r>
              <a:rPr lang="en-US" sz="3600" dirty="0">
                <a:solidFill>
                  <a:schemeClr val="tx1"/>
                </a:solidFill>
              </a:rPr>
              <a:t>Research diversity statements on ad agency, other organization websites</a:t>
            </a:r>
          </a:p>
          <a:p>
            <a:r>
              <a:rPr lang="en-US" sz="3600" dirty="0">
                <a:solidFill>
                  <a:schemeClr val="tx1"/>
                </a:solidFill>
              </a:rPr>
              <a:t>Create diversity/inclusion statement for agency team/incorporate throughout campaign development: target audience, creative brief, creative tactics</a:t>
            </a:r>
          </a:p>
          <a:p>
            <a:endParaRPr lang="en-US" dirty="0"/>
          </a:p>
        </p:txBody>
      </p:sp>
    </p:spTree>
    <p:extLst>
      <p:ext uri="{BB962C8B-B14F-4D97-AF65-F5344CB8AC3E}">
        <p14:creationId xmlns:p14="http://schemas.microsoft.com/office/powerpoint/2010/main" val="1267885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1477-0D14-462D-AE61-9BE785631E30}"/>
              </a:ext>
            </a:extLst>
          </p:cNvPr>
          <p:cNvSpPr>
            <a:spLocks noGrp="1"/>
          </p:cNvSpPr>
          <p:nvPr>
            <p:ph type="title"/>
          </p:nvPr>
        </p:nvSpPr>
        <p:spPr>
          <a:xfrm>
            <a:off x="2310158" y="513137"/>
            <a:ext cx="7729728" cy="1188720"/>
          </a:xfrm>
        </p:spPr>
        <p:txBody>
          <a:bodyPr>
            <a:noAutofit/>
          </a:bodyPr>
          <a:lstStyle/>
          <a:p>
            <a:r>
              <a:rPr lang="en-US" sz="3600" dirty="0">
                <a:solidFill>
                  <a:schemeClr val="tx1"/>
                </a:solidFill>
              </a:rPr>
              <a:t>Corporate Diversity Statements</a:t>
            </a:r>
          </a:p>
        </p:txBody>
      </p:sp>
      <p:pic>
        <p:nvPicPr>
          <p:cNvPr id="4" name="Content Placeholder 4">
            <a:extLst>
              <a:ext uri="{FF2B5EF4-FFF2-40B4-BE49-F238E27FC236}">
                <a16:creationId xmlns:a16="http://schemas.microsoft.com/office/drawing/2014/main" id="{8FF23D2A-F52A-4824-85F5-E34B80A73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136" y="2015068"/>
            <a:ext cx="8046156" cy="4525963"/>
          </a:xfrm>
          <a:prstGeom prst="rect">
            <a:avLst/>
          </a:prstGeom>
        </p:spPr>
      </p:pic>
    </p:spTree>
    <p:extLst>
      <p:ext uri="{BB962C8B-B14F-4D97-AF65-F5344CB8AC3E}">
        <p14:creationId xmlns:p14="http://schemas.microsoft.com/office/powerpoint/2010/main" val="483134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8DFD-3E60-4558-BAFD-56F064705FD2}"/>
              </a:ext>
            </a:extLst>
          </p:cNvPr>
          <p:cNvSpPr>
            <a:spLocks noGrp="1"/>
          </p:cNvSpPr>
          <p:nvPr>
            <p:ph type="title"/>
          </p:nvPr>
        </p:nvSpPr>
        <p:spPr>
          <a:xfrm>
            <a:off x="2231136" y="502648"/>
            <a:ext cx="7729728" cy="1188720"/>
          </a:xfrm>
        </p:spPr>
        <p:txBody>
          <a:bodyPr>
            <a:normAutofit/>
          </a:bodyPr>
          <a:lstStyle/>
          <a:p>
            <a:r>
              <a:rPr lang="en-US" sz="3600" dirty="0">
                <a:solidFill>
                  <a:schemeClr val="tx1"/>
                </a:solidFill>
              </a:rPr>
              <a:t>United airlines</a:t>
            </a:r>
          </a:p>
        </p:txBody>
      </p:sp>
      <p:sp>
        <p:nvSpPr>
          <p:cNvPr id="3" name="Content Placeholder 2">
            <a:extLst>
              <a:ext uri="{FF2B5EF4-FFF2-40B4-BE49-F238E27FC236}">
                <a16:creationId xmlns:a16="http://schemas.microsoft.com/office/drawing/2014/main" id="{2875B4D9-162A-4A80-A772-13758FF2EFA9}"/>
              </a:ext>
            </a:extLst>
          </p:cNvPr>
          <p:cNvSpPr>
            <a:spLocks noGrp="1"/>
          </p:cNvSpPr>
          <p:nvPr>
            <p:ph idx="1"/>
          </p:nvPr>
        </p:nvSpPr>
        <p:spPr>
          <a:xfrm>
            <a:off x="355600" y="1855446"/>
            <a:ext cx="11480799" cy="3147108"/>
          </a:xfrm>
        </p:spPr>
        <p:txBody>
          <a:bodyPr>
            <a:noAutofit/>
          </a:bodyPr>
          <a:lstStyle/>
          <a:p>
            <a:pPr marL="0" indent="0" algn="l">
              <a:buNone/>
            </a:pPr>
            <a:r>
              <a:rPr lang="en-US" sz="3200" b="0" i="0" dirty="0">
                <a:solidFill>
                  <a:schemeClr val="tx1"/>
                </a:solidFill>
                <a:effectLst/>
                <a:latin typeface="open-sans"/>
              </a:rPr>
              <a:t>Our shared purpose, “Connecting People, Uniting the World” is about more than being a conduit between global cultures, it is about demonstrating that investing in inclusivity is what is good for our business, our employees, and our customers. We have a tremendous opportunity to build upon our commitment to diversity and inclusion, ensuring our people and processes are as diverse and as far-reaching as the communities we connect and the customers we serve. Our shared purpose drives us to be the best airline for everyone in the United family and beyond. </a:t>
            </a:r>
            <a:r>
              <a:rPr lang="en-US" sz="3200" b="1" i="0" dirty="0">
                <a:solidFill>
                  <a:schemeClr val="tx1"/>
                </a:solidFill>
                <a:effectLst/>
                <a:latin typeface="open-sans"/>
              </a:rPr>
              <a:t>Scott Kirby</a:t>
            </a:r>
            <a:r>
              <a:rPr lang="en-US" sz="3200" b="0" i="0" dirty="0">
                <a:solidFill>
                  <a:schemeClr val="tx1"/>
                </a:solidFill>
                <a:effectLst/>
                <a:latin typeface="open-sans"/>
              </a:rPr>
              <a:t>, CEO</a:t>
            </a:r>
            <a:endParaRPr lang="en-US" sz="3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261745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617</TotalTime>
  <Words>967</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Gill Sans MT</vt:lpstr>
      <vt:lpstr>open-sans</vt:lpstr>
      <vt:lpstr>Parcel</vt:lpstr>
      <vt:lpstr>Helping Students Practice Diversity in Advertising Development</vt:lpstr>
      <vt:lpstr>Background</vt:lpstr>
      <vt:lpstr>How can we include multiple voices and be more inclusive when building advertising campaigns?</vt:lpstr>
      <vt:lpstr>COMM 211  Principles of Advertising</vt:lpstr>
      <vt:lpstr>Activities/Assignments</vt:lpstr>
      <vt:lpstr>Questionnaire</vt:lpstr>
      <vt:lpstr>Activities/Assignments</vt:lpstr>
      <vt:lpstr>Corporate Diversity Statements</vt:lpstr>
      <vt:lpstr>United airlines</vt:lpstr>
      <vt:lpstr>Students’ Statements</vt:lpstr>
      <vt:lpstr>Students’ Statements</vt:lpstr>
      <vt:lpstr>Students’ Statements</vt:lpstr>
      <vt:lpstr>Learning</vt:lpstr>
      <vt:lpstr>Learning</vt:lpstr>
      <vt:lpstr>Learning</vt:lpstr>
      <vt:lpstr>Sources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Pamela</dc:creator>
  <cp:lastModifiedBy>Jessica</cp:lastModifiedBy>
  <cp:revision>27</cp:revision>
  <dcterms:created xsi:type="dcterms:W3CDTF">2021-01-11T19:55:14Z</dcterms:created>
  <dcterms:modified xsi:type="dcterms:W3CDTF">2021-01-15T13:46:57Z</dcterms:modified>
</cp:coreProperties>
</file>